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15"/>
  </p:notesMasterIdLst>
  <p:sldIdLst>
    <p:sldId id="257" r:id="rId2"/>
    <p:sldId id="258" r:id="rId3"/>
    <p:sldId id="259" r:id="rId4"/>
    <p:sldId id="260" r:id="rId5"/>
    <p:sldId id="261" r:id="rId6"/>
    <p:sldId id="262" r:id="rId7"/>
    <p:sldId id="263" r:id="rId8"/>
    <p:sldId id="264" r:id="rId9"/>
    <p:sldId id="265" r:id="rId10"/>
    <p:sldId id="266" r:id="rId11"/>
    <p:sldId id="268" r:id="rId12"/>
    <p:sldId id="269" r:id="rId13"/>
    <p:sldId id="270"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68" d="100"/>
          <a:sy n="68" d="100"/>
        </p:scale>
        <p:origin x="792"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jpe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1048702"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48703"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48704"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8705"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48706"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48707"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1048590"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591"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048646"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47"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048654"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55"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1048600"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01"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8610"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11"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048615"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16"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048621"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22"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048627"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28"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048631"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32"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048636"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37"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048641"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42"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048580"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8581"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48582"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583"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584"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1048680"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8681"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48682"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83"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84"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1048669"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8670"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48671"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72"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73"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1048664" name="Title 1"/>
          <p:cNvSpPr>
            <a:spLocks noGrp="1"/>
          </p:cNvSpPr>
          <p:nvPr>
            <p:ph type="title"/>
          </p:nvPr>
        </p:nvSpPr>
        <p:spPr>
          <a:xfrm>
            <a:off x="838200" y="365125"/>
            <a:ext cx="10515600" cy="1325563"/>
          </a:xfrm>
        </p:spPr>
        <p:txBody>
          <a:bodyPr/>
          <a:lstStyle/>
          <a:p>
            <a:r>
              <a:rPr lang="en-US"/>
              <a:t>Click to edit Master title style</a:t>
            </a:r>
          </a:p>
        </p:txBody>
      </p:sp>
      <p:sp>
        <p:nvSpPr>
          <p:cNvPr id="1048665" name="Text Placeholder 2"/>
          <p:cNvSpPr>
            <a:spLocks noGrp="1"/>
          </p:cNvSpPr>
          <p:nvPr>
            <p:ph type="body" idx="1"/>
          </p:nvPr>
        </p:nvSpPr>
        <p:spPr>
          <a:xfrm>
            <a:off x="838200" y="1825625"/>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66" name="Date Placeholder 3"/>
          <p:cNvSpPr>
            <a:spLocks noGrp="1"/>
          </p:cNvSpPr>
          <p:nvPr>
            <p:ph type="dt" sz="half" idx="10"/>
          </p:nvPr>
        </p:nvSpPr>
        <p:spPr/>
        <p:txBody>
          <a:bodyPr/>
          <a:lstStyle/>
          <a:p>
            <a:endParaRPr/>
          </a:p>
        </p:txBody>
      </p:sp>
      <p:sp>
        <p:nvSpPr>
          <p:cNvPr id="1048667" name="Footer Placeholder 4"/>
          <p:cNvSpPr>
            <a:spLocks noGrp="1"/>
          </p:cNvSpPr>
          <p:nvPr>
            <p:ph type="ftr" sz="quarter" idx="11"/>
          </p:nvPr>
        </p:nvSpPr>
        <p:spPr/>
        <p:txBody>
          <a:bodyPr/>
          <a:lstStyle/>
          <a:p>
            <a:endParaRPr/>
          </a:p>
        </p:txBody>
      </p:sp>
      <p:sp>
        <p:nvSpPr>
          <p:cNvPr id="1048668"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1048592"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8593"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48594"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595"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596"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1048648"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8649"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50"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51"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1048685"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8686"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48687"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88"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89"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1048690"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8691"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48692"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48693"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94"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95"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1048656"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8657"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48658"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48659"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48660"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48661"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62"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63"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1048602"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03"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04"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1048696"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8697"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48698"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48699"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700"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701"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1048674"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8675" name="Google Shape;70;p10"/>
          <p:cNvSpPr>
            <a:spLocks noGrp="1"/>
          </p:cNvSpPr>
          <p:nvPr>
            <p:ph type="pic" idx="2"/>
          </p:nvPr>
        </p:nvSpPr>
        <p:spPr>
          <a:xfrm>
            <a:off x="5183188" y="987425"/>
            <a:ext cx="6172200" cy="4873625"/>
          </a:xfrm>
          <a:prstGeom prst="rect">
            <a:avLst/>
          </a:prstGeom>
          <a:noFill/>
          <a:ln>
            <a:noFill/>
          </a:ln>
        </p:spPr>
      </p:sp>
      <p:sp>
        <p:nvSpPr>
          <p:cNvPr id="1048676"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48677"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78"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79"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18" Type="http://schemas.openxmlformats.org/officeDocument/2006/relationships/image" Target="../media/image5.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4"/>
          <a:stretch>
            <a:fillRect/>
          </a:stretch>
        </a:blipFill>
        <a:effectLst/>
      </p:bgPr>
    </p:bg>
    <p:spTree>
      <p:nvGrpSpPr>
        <p:cNvPr id="1" name="Shape 9"/>
        <p:cNvGrpSpPr/>
        <p:nvPr/>
      </p:nvGrpSpPr>
      <p:grpSpPr>
        <a:xfrm>
          <a:off x="0" y="0"/>
          <a:ext cx="0" cy="0"/>
          <a:chOff x="0" y="0"/>
          <a:chExt cx="0" cy="0"/>
        </a:xfrm>
      </p:grpSpPr>
      <p:sp>
        <p:nvSpPr>
          <p:cNvPr id="1048576"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48577"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48578"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
        <p:nvSpPr>
          <p:cNvPr id="1048579"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2097152" name="Google Shape;14;p1" descr="A black and grey logo  Description automatically generated"/>
          <p:cNvPicPr preferRelativeResize="0">
            <a:picLocks/>
          </p:cNvPicPr>
          <p:nvPr/>
        </p:nvPicPr>
        <p:blipFill rotWithShape="1">
          <a:blip r:embed="rId15"/>
          <a:srcRect/>
          <a:stretch>
            <a:fillRect/>
          </a:stretch>
        </p:blipFill>
        <p:spPr>
          <a:xfrm>
            <a:off x="276225" y="281781"/>
            <a:ext cx="1990990" cy="423863"/>
          </a:xfrm>
          <a:prstGeom prst="rect">
            <a:avLst/>
          </a:prstGeom>
          <a:noFill/>
          <a:ln>
            <a:noFill/>
          </a:ln>
        </p:spPr>
      </p:pic>
      <p:pic>
        <p:nvPicPr>
          <p:cNvPr id="2097153" name="Google Shape;15;p1" descr="A close up of a logo  Description automatically generated"/>
          <p:cNvPicPr preferRelativeResize="0">
            <a:picLocks/>
          </p:cNvPicPr>
          <p:nvPr/>
        </p:nvPicPr>
        <p:blipFill rotWithShape="1">
          <a:blip r:embed="rId16"/>
          <a:srcRect/>
          <a:stretch>
            <a:fillRect/>
          </a:stretch>
        </p:blipFill>
        <p:spPr>
          <a:xfrm>
            <a:off x="10280899" y="226297"/>
            <a:ext cx="1644402" cy="534830"/>
          </a:xfrm>
          <a:prstGeom prst="rect">
            <a:avLst/>
          </a:prstGeom>
          <a:noFill/>
          <a:ln>
            <a:noFill/>
          </a:ln>
        </p:spPr>
      </p:pic>
      <p:pic>
        <p:nvPicPr>
          <p:cNvPr id="2097154" name="Google Shape;16;p1" descr="A blue and black logo  Description automatically generated"/>
          <p:cNvPicPr preferRelativeResize="0">
            <a:picLocks/>
          </p:cNvPicPr>
          <p:nvPr/>
        </p:nvPicPr>
        <p:blipFill rotWithShape="1">
          <a:blip r:embed="rId17"/>
          <a:srcRect/>
          <a:stretch>
            <a:fillRect/>
          </a:stretch>
        </p:blipFill>
        <p:spPr>
          <a:xfrm>
            <a:off x="4321983" y="281780"/>
            <a:ext cx="1135004" cy="423864"/>
          </a:xfrm>
          <a:prstGeom prst="rect">
            <a:avLst/>
          </a:prstGeom>
          <a:noFill/>
          <a:ln>
            <a:noFill/>
          </a:ln>
        </p:spPr>
      </p:pic>
      <p:pic>
        <p:nvPicPr>
          <p:cNvPr id="2097155" name="Google Shape;17;p1" descr="A circular logo with people and map  Description automatically generated"/>
          <p:cNvPicPr preferRelativeResize="0">
            <a:picLocks/>
          </p:cNvPicPr>
          <p:nvPr/>
        </p:nvPicPr>
        <p:blipFill rotWithShape="1">
          <a:blip r:embed="rId18"/>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1048585" name="Google Shape;91;p13"/>
          <p:cNvSpPr txBox="1">
            <a:spLocks noGrp="1"/>
          </p:cNvSpPr>
          <p:nvPr>
            <p:ph type="ctrTitle"/>
          </p:nvPr>
        </p:nvSpPr>
        <p:spPr>
          <a:xfrm>
            <a:off x="318032" y="2319452"/>
            <a:ext cx="11369714" cy="914775"/>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altLang="en-IN" sz="4000" b="1">
                <a:solidFill>
                  <a:schemeClr val="accent1"/>
                </a:solidFill>
                <a:latin typeface="Arial" panose="020B0604020202020204"/>
                <a:ea typeface="Arial" panose="020B0604020202020204"/>
                <a:cs typeface="Arial" panose="020B0604020202020204"/>
                <a:sym typeface="Arial" panose="020B0604020202020204"/>
              </a:rPr>
              <a:t>INTELLIGENT GARBAGE CLASSIFICATION USING DEEP LEARNING </a:t>
            </a:r>
            <a:endParaRPr lang="en-US" sz="40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048586" name="Google Shape;92;p13"/>
          <p:cNvSpPr txBox="1"/>
          <p:nvPr/>
        </p:nvSpPr>
        <p:spPr>
          <a:xfrm>
            <a:off x="0" y="830723"/>
            <a:ext cx="12726648" cy="11835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panose="020B0604020202020204"/>
                <a:ea typeface="Arial" panose="020B0604020202020204"/>
                <a:cs typeface="Arial" panose="020B0604020202020204"/>
                <a:sym typeface="Arial" panose="020B0604020202020204"/>
              </a:rPr>
              <a:t>AIML Fundamentals with Cloud Computing and Gen AI (Capstone Project)</a:t>
            </a:r>
          </a:p>
        </p:txBody>
      </p:sp>
      <p:sp>
        <p:nvSpPr>
          <p:cNvPr id="1048587" name="Google Shape;93;p13"/>
          <p:cNvSpPr txBox="1"/>
          <p:nvPr/>
        </p:nvSpPr>
        <p:spPr>
          <a:xfrm>
            <a:off x="1513914" y="3845949"/>
            <a:ext cx="9039066" cy="73862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b="1" dirty="0">
                <a:latin typeface="Times New Roman" panose="02020603050405020304" pitchFamily="18" charset="0"/>
                <a:cs typeface="Times New Roman" panose="02020603050405020304" pitchFamily="18" charset="0"/>
              </a:rPr>
              <a:t>Name      :K.SRIRAM</a:t>
            </a:r>
            <a:endParaRPr b="1" dirty="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r>
              <a:rPr lang="en-US" b="1" dirty="0">
                <a:solidFill>
                  <a:schemeClr val="tx1"/>
                </a:solidFill>
                <a:latin typeface="Times New Roman" panose="02020603050405020304" pitchFamily="18" charset="0"/>
                <a:ea typeface="Arial" panose="020B0604020202020204"/>
                <a:cs typeface="Times New Roman" panose="02020603050405020304" pitchFamily="18" charset="0"/>
                <a:sym typeface="Arial" panose="020B0604020202020204"/>
              </a:rPr>
              <a:t>NM-ID    :</a:t>
            </a:r>
            <a:r>
              <a:rPr lang="en-US" b="1" dirty="0">
                <a:solidFill>
                  <a:schemeClr val="tx1"/>
                </a:solidFill>
                <a:latin typeface="Times New Roman" panose="02020603050405020304" pitchFamily="18" charset="0"/>
                <a:cs typeface="Times New Roman" panose="02020603050405020304" pitchFamily="18" charset="0"/>
              </a:rPr>
              <a:t>au810021114317</a:t>
            </a:r>
            <a:endParaRPr lang="en-US" b="1" dirty="0">
              <a:solidFill>
                <a:schemeClr val="tx1"/>
              </a:solidFill>
              <a:latin typeface="Times New Roman" panose="02020603050405020304" pitchFamily="18" charset="0"/>
              <a:ea typeface="Arial" panose="020B0604020202020204"/>
              <a:cs typeface="Times New Roman" panose="02020603050405020304" pitchFamily="18" charset="0"/>
              <a:sym typeface="Arial" panose="020B0604020202020204"/>
            </a:endParaRPr>
          </a:p>
          <a:p>
            <a:pPr marL="0" marR="0" lvl="0" indent="0" algn="l" rtl="0">
              <a:spcBef>
                <a:spcPts val="0"/>
              </a:spcBef>
              <a:spcAft>
                <a:spcPts val="0"/>
              </a:spcAft>
              <a:buNone/>
            </a:pPr>
            <a:r>
              <a:rPr lang="en-US" b="1" dirty="0">
                <a:solidFill>
                  <a:schemeClr val="tx1"/>
                </a:solidFill>
                <a:latin typeface="Times New Roman" panose="02020603050405020304" pitchFamily="18" charset="0"/>
                <a:ea typeface="Arial" panose="020B0604020202020204"/>
                <a:cs typeface="Times New Roman" panose="02020603050405020304" pitchFamily="18" charset="0"/>
                <a:sym typeface="Arial" panose="020B0604020202020204"/>
              </a:rPr>
              <a:t>E-mail     :sriram2002116@gmail.com</a:t>
            </a:r>
          </a:p>
        </p:txBody>
      </p:sp>
      <p:sp>
        <p:nvSpPr>
          <p:cNvPr id="1048588" name="Google Shape;94;p13"/>
          <p:cNvSpPr txBox="1"/>
          <p:nvPr/>
        </p:nvSpPr>
        <p:spPr>
          <a:xfrm>
            <a:off x="962660" y="5194300"/>
            <a:ext cx="8401050" cy="33851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b="1" dirty="0">
                <a:solidFill>
                  <a:schemeClr val="tx1"/>
                </a:solidFill>
                <a:latin typeface="Times New Roman" panose="02020603050405020304" pitchFamily="18" charset="0"/>
                <a:ea typeface="Arial" panose="020B0604020202020204"/>
                <a:cs typeface="Times New Roman" panose="02020603050405020304" pitchFamily="18" charset="0"/>
                <a:sym typeface="Arial" panose="020B0604020202020204"/>
              </a:rPr>
              <a:t>Guided By :P.RAJA (MASTER DEGREE)</a:t>
            </a:r>
          </a:p>
        </p:txBody>
      </p:sp>
      <p:sp>
        <p:nvSpPr>
          <p:cNvPr id="1048589"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048633" name="Google Shape;142;p20"/>
          <p:cNvSpPr txBox="1">
            <a:spLocks noGrp="1"/>
          </p:cNvSpPr>
          <p:nvPr>
            <p:ph type="ctrTitle"/>
          </p:nvPr>
        </p:nvSpPr>
        <p:spPr>
          <a:xfrm>
            <a:off x="495300" y="1244600"/>
            <a:ext cx="4080510" cy="82296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solidFill>
                  <a:schemeClr val="bg2"/>
                </a:solidFill>
                <a:latin typeface="Arial" panose="020B0604020202020204"/>
                <a:ea typeface="Arial" panose="020B0604020202020204"/>
                <a:cs typeface="Arial" panose="020B0604020202020204"/>
                <a:sym typeface="Arial" panose="020B0604020202020204"/>
              </a:rPr>
              <a:t>Conclusion</a:t>
            </a:r>
          </a:p>
        </p:txBody>
      </p:sp>
      <p:sp>
        <p:nvSpPr>
          <p:cNvPr id="1048635"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
        <p:nvSpPr>
          <p:cNvPr id="1048721" name="TextBox 1048720"/>
          <p:cNvSpPr txBox="1"/>
          <p:nvPr/>
        </p:nvSpPr>
        <p:spPr>
          <a:xfrm>
            <a:off x="201814" y="2418397"/>
            <a:ext cx="11698433" cy="3723640"/>
          </a:xfrm>
          <a:prstGeom prst="rect">
            <a:avLst/>
          </a:prstGeom>
        </p:spPr>
        <p:txBody>
          <a:bodyPr wrap="square" rtlCol="0">
            <a:spAutoFit/>
          </a:bodyPr>
          <a:lstStyle/>
          <a:p>
            <a:r>
              <a:rPr lang="en-IN" sz="2000">
                <a:solidFill>
                  <a:srgbClr val="000000"/>
                </a:solidFill>
              </a:rPr>
              <a:t>In conclusion, intelligent garbage classification using deep learning represents a significant advancement in waste management technology. By leveraging deep learning models, such as convolutional neural networks (CNNs), to automatically classify and sort waste materials, we can greatly enhance recycling efficiency, reduce environmental pollution, and improve sustainability efforts. These models can process large datasets of images or sensor data to accurately identify different types of waste, such as plastics, metals, paper, and organic matter. With continuous improvements in model accuracy, computational power, and the availability of labeled data, deep learning-driven garbage classification systems have the potential to revolutionize waste management practices, leading to cleaner cities, reduced landfill waste, and a more sustainable future. However, challenges such as model generalization, real-time processing, and integration into existing waste management infrastructure need to be addressed for widespread adoption.</a:t>
            </a:r>
            <a:endParaRPr lang="en-IN" sz="2800">
              <a:solidFill>
                <a:srgbClr val="0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048638" name="Google Shape;149;p21"/>
          <p:cNvSpPr txBox="1">
            <a:spLocks noGrp="1"/>
          </p:cNvSpPr>
          <p:nvPr>
            <p:ph type="ctrTitle"/>
          </p:nvPr>
        </p:nvSpPr>
        <p:spPr>
          <a:xfrm>
            <a:off x="-622935" y="1069340"/>
            <a:ext cx="4616450" cy="82296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solidFill>
                  <a:schemeClr val="bg2"/>
                </a:solidFill>
                <a:latin typeface="Arial" panose="020B0604020202020204"/>
                <a:ea typeface="Arial" panose="020B0604020202020204"/>
                <a:cs typeface="Arial" panose="020B0604020202020204"/>
                <a:sym typeface="Arial" panose="020B0604020202020204"/>
              </a:rPr>
              <a:t>Future Scope</a:t>
            </a:r>
          </a:p>
        </p:txBody>
      </p:sp>
      <p:sp>
        <p:nvSpPr>
          <p:cNvPr id="1048640"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
        <p:nvSpPr>
          <p:cNvPr id="1048723" name="TextBox 1048722"/>
          <p:cNvSpPr txBox="1"/>
          <p:nvPr/>
        </p:nvSpPr>
        <p:spPr>
          <a:xfrm>
            <a:off x="244426" y="2162395"/>
            <a:ext cx="10833853" cy="4155441"/>
          </a:xfrm>
          <a:prstGeom prst="rect">
            <a:avLst/>
          </a:prstGeom>
        </p:spPr>
        <p:txBody>
          <a:bodyPr wrap="square" rtlCol="0">
            <a:spAutoFit/>
          </a:bodyPr>
          <a:lstStyle/>
          <a:p>
            <a:r>
              <a:rPr lang="en-IN" sz="2400">
                <a:solidFill>
                  <a:srgbClr val="000000"/>
                </a:solidFill>
              </a:rPr>
              <a:t>The future scope of intelligent garbage classification using deep learning is promising. As waste management becomes increasingly crucial, deep learning models can significantly enhance recycling efficiency by automating the sorting process. By using computer vision and advanced neural networks, these systems can accurately classify waste into categories like plastic, metal, organic, and non-recyclables. This will not only reduce human error and labor costs but also optimize recycling rates and contribute to environmental sustainability. Future advancements could involve integrating Internet of Things (IoT) sensors, real-time data analytics, and edge computing to create more efficient, scalable, and autonomous waste management systems.</a:t>
            </a:r>
            <a:endParaRPr lang="en-IN" sz="2800">
              <a:solidFill>
                <a:srgbClr val="00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048643" name="Google Shape;156;p22"/>
          <p:cNvSpPr txBox="1">
            <a:spLocks noGrp="1"/>
          </p:cNvSpPr>
          <p:nvPr>
            <p:ph type="ctrTitle"/>
          </p:nvPr>
        </p:nvSpPr>
        <p:spPr>
          <a:xfrm>
            <a:off x="1509010" y="89316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solidFill>
                  <a:schemeClr val="bg2"/>
                </a:solidFill>
                <a:latin typeface="Arial" panose="020B0604020202020204"/>
                <a:ea typeface="Arial" panose="020B0604020202020204"/>
                <a:cs typeface="Arial" panose="020B0604020202020204"/>
                <a:sym typeface="Arial" panose="020B0604020202020204"/>
              </a:rPr>
              <a:t>References</a:t>
            </a:r>
          </a:p>
        </p:txBody>
      </p:sp>
      <p:sp>
        <p:nvSpPr>
          <p:cNvPr id="1048644" name="Google Shape;157;p22"/>
          <p:cNvSpPr txBox="1">
            <a:spLocks noGrp="1"/>
          </p:cNvSpPr>
          <p:nvPr>
            <p:ph type="subTitle" idx="1"/>
          </p:nvPr>
        </p:nvSpPr>
        <p:spPr>
          <a:xfrm>
            <a:off x="642732" y="2127277"/>
            <a:ext cx="11152682" cy="4365598"/>
          </a:xfrm>
          <a:prstGeom prst="rect">
            <a:avLst/>
          </a:prstGeom>
          <a:noFill/>
          <a:ln>
            <a:noFill/>
          </a:ln>
        </p:spPr>
        <p:txBody>
          <a:bodyPr spcFirstLastPara="1" wrap="square" lIns="91425" tIns="45700" rIns="91425" bIns="45700" anchor="t" anchorCtr="0">
            <a:normAutofit/>
          </a:bodyPr>
          <a:lstStyle/>
          <a:p>
            <a:pPr marL="342900" indent="-342900" algn="l">
              <a:lnSpc>
                <a:spcPct val="150000"/>
              </a:lnSpc>
              <a:spcBef>
                <a:spcPts val="0"/>
              </a:spcBef>
              <a:buFont typeface="Calibri" panose="020F0502020204030204"/>
              <a:buAutoNum type="arabicPeriod"/>
            </a:pPr>
            <a:r>
              <a:rPr lang="en-US" sz="1800" dirty="0">
                <a:latin typeface="Times New Roman" panose="02020603050405020304"/>
                <a:ea typeface="Times New Roman" panose="02020603050405020304"/>
                <a:cs typeface="Times New Roman" panose="02020603050405020304"/>
                <a:sym typeface="Times New Roman" panose="02020603050405020304"/>
              </a:rPr>
              <a:t>Project </a:t>
            </a:r>
            <a:r>
              <a:rPr lang="en-US" sz="1800" dirty="0" err="1">
                <a:latin typeface="Times New Roman" panose="02020603050405020304"/>
                <a:ea typeface="Times New Roman" panose="02020603050405020304"/>
                <a:cs typeface="Times New Roman" panose="02020603050405020304"/>
                <a:sym typeface="Times New Roman" panose="02020603050405020304"/>
              </a:rPr>
              <a:t>Github</a:t>
            </a:r>
            <a:r>
              <a:rPr lang="en-US" sz="1800" dirty="0">
                <a:latin typeface="Times New Roman" panose="02020603050405020304"/>
                <a:ea typeface="Times New Roman" panose="02020603050405020304"/>
                <a:cs typeface="Times New Roman" panose="02020603050405020304"/>
                <a:sym typeface="Times New Roman" panose="02020603050405020304"/>
              </a:rPr>
              <a:t> link, </a:t>
            </a:r>
            <a:r>
              <a:rPr lang="en-US" sz="1800" dirty="0">
                <a:effectLst/>
                <a:latin typeface="Times New Roman" panose="02020603050405020304" pitchFamily="18" charset="0"/>
                <a:ea typeface="Calibri" panose="020F0502020204030204" pitchFamily="34" charset="0"/>
                <a:cs typeface="Latha" panose="020B0604020202020204" pitchFamily="34" charset="0"/>
              </a:rPr>
              <a:t>https://github.com/sriramkamarajan/sriram.k/blob/main/Waste_Garbage_Collection_improve.ipynb</a:t>
            </a:r>
            <a:endParaRPr sz="1800" dirty="0">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sz="1800" dirty="0">
                <a:latin typeface="Times New Roman" panose="02020603050405020304"/>
                <a:ea typeface="Times New Roman" panose="02020603050405020304"/>
                <a:cs typeface="Times New Roman" panose="02020603050405020304"/>
                <a:sym typeface="Times New Roman" panose="02020603050405020304"/>
              </a:rPr>
              <a:t>Project video recorded link (</a:t>
            </a:r>
            <a:r>
              <a:rPr lang="en-US" sz="1800" dirty="0" err="1">
                <a:latin typeface="Times New Roman" panose="02020603050405020304"/>
                <a:ea typeface="Times New Roman" panose="02020603050405020304"/>
                <a:cs typeface="Times New Roman" panose="02020603050405020304"/>
                <a:sym typeface="Times New Roman" panose="02020603050405020304"/>
              </a:rPr>
              <a:t>youtube</a:t>
            </a:r>
            <a:r>
              <a:rPr lang="en-US" sz="1800" dirty="0">
                <a:latin typeface="Times New Roman" panose="02020603050405020304"/>
                <a:ea typeface="Times New Roman" panose="02020603050405020304"/>
                <a:cs typeface="Times New Roman" panose="02020603050405020304"/>
                <a:sym typeface="Times New Roman" panose="02020603050405020304"/>
              </a:rPr>
              <a:t>/</a:t>
            </a:r>
            <a:r>
              <a:rPr lang="en-US" sz="1800" dirty="0" err="1">
                <a:latin typeface="Times New Roman" panose="02020603050405020304"/>
                <a:ea typeface="Times New Roman" panose="02020603050405020304"/>
                <a:cs typeface="Times New Roman" panose="02020603050405020304"/>
                <a:sym typeface="Times New Roman" panose="02020603050405020304"/>
              </a:rPr>
              <a:t>github</a:t>
            </a:r>
            <a:r>
              <a:rPr lang="en-US" sz="1800" dirty="0">
                <a:latin typeface="Times New Roman" panose="02020603050405020304"/>
                <a:ea typeface="Times New Roman" panose="02020603050405020304"/>
                <a:cs typeface="Times New Roman" panose="02020603050405020304"/>
                <a:sym typeface="Times New Roman" panose="02020603050405020304"/>
              </a:rPr>
              <a:t>)-https://youtu.be/miM0rLjeChc?si=aQg3QHFqag-Hrp4e</a:t>
            </a:r>
            <a:endParaRPr sz="1800" dirty="0">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sz="1800" dirty="0">
                <a:latin typeface="Times New Roman" panose="02020603050405020304"/>
                <a:ea typeface="Times New Roman" panose="02020603050405020304"/>
                <a:cs typeface="Times New Roman" panose="02020603050405020304"/>
                <a:sym typeface="Times New Roman" panose="02020603050405020304"/>
              </a:rPr>
              <a:t>Project PPT &amp; Report </a:t>
            </a:r>
            <a:r>
              <a:rPr lang="en-US" sz="1800" dirty="0" err="1">
                <a:latin typeface="Times New Roman" panose="02020603050405020304"/>
                <a:ea typeface="Times New Roman" panose="02020603050405020304"/>
                <a:cs typeface="Times New Roman" panose="02020603050405020304"/>
                <a:sym typeface="Times New Roman" panose="02020603050405020304"/>
              </a:rPr>
              <a:t>github</a:t>
            </a:r>
            <a:r>
              <a:rPr lang="en-US" sz="1800" dirty="0">
                <a:latin typeface="Times New Roman" panose="02020603050405020304"/>
                <a:ea typeface="Times New Roman" panose="02020603050405020304"/>
                <a:cs typeface="Times New Roman" panose="02020603050405020304"/>
                <a:sym typeface="Times New Roman" panose="02020603050405020304"/>
              </a:rPr>
              <a:t> link </a:t>
            </a:r>
            <a:endParaRPr sz="1800" dirty="0">
              <a:latin typeface="Times New Roman" panose="02020603050405020304"/>
              <a:ea typeface="Times New Roman" panose="02020603050405020304"/>
              <a:cs typeface="Times New Roman" panose="02020603050405020304"/>
              <a:sym typeface="Times New Roman" panose="02020603050405020304"/>
            </a:endParaRPr>
          </a:p>
          <a:p>
            <a:pPr algn="l">
              <a:buSzPts val="2600"/>
            </a:pPr>
            <a:r>
              <a:rPr lang="en-US" sz="1800" dirty="0">
                <a:effectLst/>
                <a:latin typeface="Times New Roman" panose="02020603050405020304" pitchFamily="18" charset="0"/>
                <a:ea typeface="Calibri" panose="020F0502020204030204" pitchFamily="34" charset="0"/>
                <a:cs typeface="Latha" panose="020B0604020202020204" pitchFamily="34" charset="0"/>
              </a:rPr>
              <a:t>      https://github.com/sriramkamarajan/sriram.k/blob/main/Waste_Garbage_Collection_improve.ipynb</a:t>
            </a:r>
            <a:endParaRPr lang="en-US" sz="1800" dirty="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1800" dirty="0">
              <a:latin typeface="Arial" panose="020B0604020202020204"/>
              <a:ea typeface="Arial" panose="020B0604020202020204"/>
              <a:cs typeface="Arial" panose="020B0604020202020204"/>
              <a:sym typeface="Arial" panose="020B0604020202020204"/>
            </a:endParaRPr>
          </a:p>
        </p:txBody>
      </p:sp>
      <p:sp>
        <p:nvSpPr>
          <p:cNvPr id="1048645"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048652"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THANK YOU</a:t>
            </a:r>
          </a:p>
        </p:txBody>
      </p:sp>
      <p:sp>
        <p:nvSpPr>
          <p:cNvPr id="1048653"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48597" name="Google Shape;100;p14"/>
          <p:cNvSpPr txBox="1">
            <a:spLocks noGrp="1"/>
          </p:cNvSpPr>
          <p:nvPr>
            <p:ph type="title"/>
          </p:nvPr>
        </p:nvSpPr>
        <p:spPr>
          <a:xfrm>
            <a:off x="493090" y="96575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chemeClr val="bg2"/>
                </a:solidFill>
                <a:latin typeface="Times New Roman" panose="02020603050405020304" pitchFamily="18" charset="0"/>
                <a:ea typeface="Arial" panose="020B0604020202020204"/>
                <a:cs typeface="Times New Roman" panose="02020603050405020304" pitchFamily="18" charset="0"/>
                <a:sym typeface="Arial" panose="020B0604020202020204"/>
              </a:rPr>
              <a:t>OUTLINE</a:t>
            </a:r>
          </a:p>
        </p:txBody>
      </p:sp>
      <p:sp>
        <p:nvSpPr>
          <p:cNvPr id="1048598" name="Google Shape;101;p14"/>
          <p:cNvSpPr txBox="1">
            <a:spLocks noGrp="1"/>
          </p:cNvSpPr>
          <p:nvPr>
            <p:ph type="body" idx="1"/>
          </p:nvPr>
        </p:nvSpPr>
        <p:spPr>
          <a:xfrm>
            <a:off x="930275" y="1510030"/>
            <a:ext cx="4883785" cy="445706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panose="020B0604020202020204"/>
              <a:ea typeface="Arial" panose="020B0604020202020204"/>
              <a:cs typeface="Arial" panose="020B0604020202020204"/>
              <a:sym typeface="Arial" panose="020B0604020202020204"/>
            </a:endParaRPr>
          </a:p>
          <a:p>
            <a:pPr marL="342900" lvl="0" indent="-342900" algn="l" rtl="0">
              <a:lnSpc>
                <a:spcPct val="90000"/>
              </a:lnSpc>
              <a:spcBef>
                <a:spcPts val="0"/>
              </a:spcBef>
              <a:spcAft>
                <a:spcPts val="0"/>
              </a:spcAft>
              <a:buClr>
                <a:schemeClr val="dk1"/>
              </a:buClr>
              <a:buSzPts val="2800"/>
              <a:buFont typeface="Wingdings" panose="05000000000000000000" charset="0"/>
              <a:buChar char="Ø"/>
            </a:pPr>
            <a:r>
              <a:rPr lang="en-US" sz="2000" b="1">
                <a:latin typeface="+mj-lt"/>
                <a:ea typeface="Arial" panose="020B0604020202020204"/>
                <a:cs typeface="+mj-lt"/>
                <a:sym typeface="Arial" panose="020B0604020202020204"/>
              </a:rPr>
              <a:t>Abstract of the project</a:t>
            </a:r>
            <a:endParaRPr sz="2000" b="1">
              <a:latin typeface="+mj-lt"/>
              <a:ea typeface="Arial" panose="020B0604020202020204"/>
              <a:cs typeface="+mj-lt"/>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Problem Statement </a:t>
            </a:r>
          </a:p>
          <a:p>
            <a:pPr marL="342900" lvl="0" indent="-342900" algn="l" rtl="0">
              <a:lnSpc>
                <a:spcPct val="9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Proposed Solution</a:t>
            </a:r>
            <a:endParaRPr sz="2000" b="1">
              <a:latin typeface="+mj-lt"/>
              <a:ea typeface="Arial" panose="020B0604020202020204"/>
              <a:cs typeface="+mj-lt"/>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System architecture</a:t>
            </a:r>
          </a:p>
          <a:p>
            <a:pPr marL="342900" lvl="0" indent="-342900" algn="l" rtl="0">
              <a:lnSpc>
                <a:spcPct val="9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GitHub Link</a:t>
            </a:r>
          </a:p>
          <a:p>
            <a:pPr marL="342900" lvl="0" indent="-342900" algn="l" rtl="0">
              <a:lnSpc>
                <a:spcPct val="9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Project Demo(photos / videos)</a:t>
            </a:r>
            <a:endParaRPr sz="2000" b="1">
              <a:latin typeface="+mj-lt"/>
              <a:ea typeface="Arial" panose="020B0604020202020204"/>
              <a:cs typeface="+mj-lt"/>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Conclusion</a:t>
            </a:r>
            <a:endParaRPr sz="2000" b="1">
              <a:latin typeface="+mj-lt"/>
              <a:ea typeface="Arial" panose="020B0604020202020204"/>
              <a:cs typeface="+mj-lt"/>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Future Scope</a:t>
            </a:r>
          </a:p>
          <a:p>
            <a:pPr marL="342900" lvl="0" indent="-342900" algn="l" rtl="0">
              <a:lnSpc>
                <a:spcPct val="9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References</a:t>
            </a:r>
          </a:p>
        </p:txBody>
      </p:sp>
      <p:sp>
        <p:nvSpPr>
          <p:cNvPr id="1048599"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pic>
        <p:nvPicPr>
          <p:cNvPr id="2097156" name="Picture 2"/>
          <p:cNvPicPr>
            <a:picLocks/>
          </p:cNvPicPr>
          <p:nvPr/>
        </p:nvPicPr>
        <p:blipFill>
          <a:blip r:embed="rId3"/>
          <a:srcRect l="36178" t="19271" r="7938" b="7144"/>
          <a:stretch>
            <a:fillRect/>
          </a:stretch>
        </p:blipFill>
        <p:spPr>
          <a:xfrm>
            <a:off x="5156835" y="965835"/>
            <a:ext cx="6380480" cy="552640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5" name="Text Box 4"/>
          <p:cNvSpPr txBox="1"/>
          <p:nvPr/>
        </p:nvSpPr>
        <p:spPr>
          <a:xfrm>
            <a:off x="0" y="927735"/>
            <a:ext cx="3231515" cy="582930"/>
          </a:xfrm>
          <a:prstGeom prst="rect">
            <a:avLst/>
          </a:prstGeom>
          <a:noFill/>
        </p:spPr>
        <p:txBody>
          <a:bodyPr wrap="square" rtlCol="0" anchor="t">
            <a:sp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gradFill>
                  <a:gsLst>
                    <a:gs pos="0">
                      <a:srgbClr val="012D86"/>
                    </a:gs>
                    <a:gs pos="100000">
                      <a:srgbClr val="0E2557"/>
                    </a:gs>
                  </a:gsLst>
                  <a:lin scaled="0"/>
                </a:gradFill>
                <a:sym typeface="Arial" panose="020B0604020202020204"/>
              </a:rPr>
              <a:t>ABSTRACT</a:t>
            </a:r>
          </a:p>
        </p:txBody>
      </p:sp>
      <p:pic>
        <p:nvPicPr>
          <p:cNvPr id="2097157" name="Picture 3"/>
          <p:cNvPicPr>
            <a:picLocks/>
          </p:cNvPicPr>
          <p:nvPr/>
        </p:nvPicPr>
        <p:blipFill>
          <a:blip r:embed="rId2"/>
          <a:srcRect l="16797" r="14128"/>
          <a:stretch>
            <a:fillRect/>
          </a:stretch>
        </p:blipFill>
        <p:spPr>
          <a:xfrm>
            <a:off x="8470900" y="1798955"/>
            <a:ext cx="3199765" cy="3440430"/>
          </a:xfrm>
          <a:prstGeom prst="rect">
            <a:avLst/>
          </a:prstGeom>
        </p:spPr>
      </p:pic>
      <p:sp>
        <p:nvSpPr>
          <p:cNvPr id="1048709" name="TextBox 1048708"/>
          <p:cNvSpPr txBox="1"/>
          <p:nvPr/>
        </p:nvSpPr>
        <p:spPr>
          <a:xfrm>
            <a:off x="0" y="1643380"/>
            <a:ext cx="8439037" cy="6797040"/>
          </a:xfrm>
          <a:prstGeom prst="rect">
            <a:avLst/>
          </a:prstGeom>
        </p:spPr>
        <p:txBody>
          <a:bodyPr wrap="square" rtlCol="0">
            <a:spAutoFit/>
          </a:bodyPr>
          <a:lstStyle/>
          <a:p>
            <a:r>
              <a:rPr lang="en-IN" sz="1800">
                <a:solidFill>
                  <a:srgbClr val="000000"/>
                </a:solidFill>
              </a:rPr>
              <a:t>The growing concern over waste management and environmental sustainability has necessitated the development of efficient and automated systems for garbage classification. Traditional methods are labor-intensive and prone to error, making the need for intelligent solutions more urgent. This paper presents a deep learning-based approach for intelligent garbage classification, leveraging convolutional neural networks (CNNs) to accurately categorize waste into different classes such as plastic, paper, metal, and organic. Theproposesystem utilizes a large dataset of labeled garbage images to train the model, achieving high accuracy in distinguishing between various waste types. Key challenges addressed include data preprocessing, model optimization, and ensuring generalization across diverse real-world environments. The results demonstrate that the deep learning model outperforms conventional classification methods in terms of accuracy, efficiency, and scalability. The proposed solution has the potential to revolutionize waste management systems, enabling automated recycling and reducing the environmental impact of improper waste disposal.
</a:t>
            </a:r>
            <a:endParaRPr lang="en-IN" sz="2800">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48607" name="Google Shape;107;p15"/>
          <p:cNvSpPr txBox="1">
            <a:spLocks noGrp="1"/>
          </p:cNvSpPr>
          <p:nvPr>
            <p:ph type="ctrTitle"/>
          </p:nvPr>
        </p:nvSpPr>
        <p:spPr>
          <a:xfrm>
            <a:off x="0" y="963295"/>
            <a:ext cx="4319905" cy="82296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solidFill>
                  <a:schemeClr val="bg2"/>
                </a:solidFill>
                <a:latin typeface="Arial" panose="020B0604020202020204"/>
                <a:ea typeface="Arial" panose="020B0604020202020204"/>
                <a:cs typeface="Arial" panose="020B0604020202020204"/>
                <a:sym typeface="Arial" panose="020B0604020202020204"/>
              </a:rPr>
              <a:t>Problem Statement</a:t>
            </a:r>
          </a:p>
        </p:txBody>
      </p:sp>
      <p:sp>
        <p:nvSpPr>
          <p:cNvPr id="10486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pic>
        <p:nvPicPr>
          <p:cNvPr id="2097158" name="Picture 1"/>
          <p:cNvPicPr>
            <a:picLocks/>
          </p:cNvPicPr>
          <p:nvPr/>
        </p:nvPicPr>
        <p:blipFill>
          <a:blip r:embed="rId3"/>
          <a:stretch>
            <a:fillRect/>
          </a:stretch>
        </p:blipFill>
        <p:spPr>
          <a:xfrm>
            <a:off x="7288530" y="1463040"/>
            <a:ext cx="4485640" cy="4249420"/>
          </a:xfrm>
          <a:prstGeom prst="rect">
            <a:avLst/>
          </a:prstGeom>
        </p:spPr>
      </p:pic>
      <p:sp>
        <p:nvSpPr>
          <p:cNvPr id="1048711" name="TextBox 1048710"/>
          <p:cNvSpPr txBox="1"/>
          <p:nvPr/>
        </p:nvSpPr>
        <p:spPr>
          <a:xfrm>
            <a:off x="0" y="963295"/>
            <a:ext cx="8618907" cy="14620239"/>
          </a:xfrm>
          <a:prstGeom prst="rect">
            <a:avLst/>
          </a:prstGeom>
        </p:spPr>
        <p:txBody>
          <a:bodyPr wrap="square" rtlCol="0">
            <a:spAutoFit/>
          </a:bodyPr>
          <a:lstStyle/>
          <a:p>
            <a:r>
              <a:rPr lang="en-IN" sz="2000">
                <a:solidFill>
                  <a:srgbClr val="000000"/>
                </a:solidFill>
              </a:rPr>
              <a:t>
Introduction:
</a:t>
            </a:r>
            <a:r>
              <a:rPr lang="en-US" altLang="en-IN" sz="2000">
                <a:solidFill>
                  <a:srgbClr val="000000"/>
                </a:solidFill>
              </a:rPr>
              <a:t>   </a:t>
            </a:r>
            <a:r>
              <a:rPr lang="en-IN" sz="2000">
                <a:solidFill>
                  <a:srgbClr val="000000"/>
                </a:solidFill>
              </a:rPr>
              <a:t>Waste management is a critical issue in urban areas, with improper waste disposal leading to environmental pollution and health hazards. Manual segregation of waste is inefficient, time-consuming, and prone to errors. To address this challenge, there is a need for an intelligent system that can automatically classify and segregate waste materials based on their type for proper disposal or recycling.
Problem:
</a:t>
            </a:r>
            <a:r>
              <a:rPr lang="en-US" altLang="en-IN" sz="2000">
                <a:solidFill>
                  <a:srgbClr val="000000"/>
                </a:solidFill>
              </a:rPr>
              <a:t>   </a:t>
            </a:r>
            <a:r>
              <a:rPr lang="en-IN" sz="2000">
                <a:solidFill>
                  <a:srgbClr val="000000"/>
                </a:solidFill>
              </a:rPr>
              <a:t>The current methods of waste management largely depend on human intervention for waste sorting, which is:
- Time-consuming
- Prone to errors
- Labor-intensive
- Inconsistent in terms of classification accuracy
**Objective:**
To develop an intelligent garbage classification system using deep learning techniques that can:
- Automatically identify and classify various types of waste (e.g., plastic, paper, metal, organic, etc.)
- Improve the accuracy and speed of waste segregation
- Reduce human effort and errors
- Contribute to more sustainable and efficient recycling processes
**Challenges:**
- Variability in waste types (e.g., different shapes, sizes, and materials)
- Need for a large, diverse dataset for training the model
- Real-time processing requirements for deployment in waste management systems
**Solution Approach:**
- Leverage deep learning models (e.g., Convolutional Neural Networks - CNNs) for image recognition and classification tasks.
- Train the model using labeled datasets of images representing various waste types.
- Deploy the trained model in smart waste bins or robotic systems for automatic waste segregation.
By addressing these challenges, intelligent garbage classification can lead to a more efficient and environmentally friendly waste management system.</a:t>
            </a:r>
            <a:endParaRPr lang="en-IN" sz="280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048612" name="Google Shape;114;p16"/>
          <p:cNvSpPr txBox="1">
            <a:spLocks noGrp="1"/>
          </p:cNvSpPr>
          <p:nvPr>
            <p:ph type="ctrTitle"/>
          </p:nvPr>
        </p:nvSpPr>
        <p:spPr>
          <a:xfrm>
            <a:off x="0" y="812800"/>
            <a:ext cx="4135755" cy="82296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solidFill>
                  <a:schemeClr val="bg2"/>
                </a:solidFill>
                <a:latin typeface="Arial" panose="020B0604020202020204"/>
                <a:ea typeface="Arial" panose="020B0604020202020204"/>
                <a:cs typeface="Arial" panose="020B0604020202020204"/>
                <a:sym typeface="Arial" panose="020B0604020202020204"/>
              </a:rPr>
              <a:t>Proposed Solution</a:t>
            </a:r>
          </a:p>
        </p:txBody>
      </p:sp>
      <p:sp>
        <p:nvSpPr>
          <p:cNvPr id="1048614"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
        <p:nvSpPr>
          <p:cNvPr id="1048717" name="TextBox 1048716"/>
          <p:cNvSpPr txBox="1"/>
          <p:nvPr/>
        </p:nvSpPr>
        <p:spPr>
          <a:xfrm>
            <a:off x="431135" y="1676718"/>
            <a:ext cx="11760865" cy="9997439"/>
          </a:xfrm>
          <a:prstGeom prst="rect">
            <a:avLst/>
          </a:prstGeom>
        </p:spPr>
        <p:txBody>
          <a:bodyPr wrap="square" rtlCol="0">
            <a:spAutoFit/>
          </a:bodyPr>
          <a:lstStyle/>
          <a:p>
            <a:r>
              <a:rPr lang="en-IN" sz="2000">
                <a:solidFill>
                  <a:srgbClr val="000000"/>
                </a:solidFill>
              </a:rPr>
              <a:t>An intelligent garbage classification system using deep learning can be implemented by using Convolutional Neural Networks (CNNs) to classify waste items into categories (e.g., plastic, paper, metal, organic, etc.) based on images. The proposed solution involves the following steps:
Data Collection: Gather a large dataset of labeled images of different types of garbage from various sources.
Preprocessing: Clean and preprocess the images by resizing, normalizing, and augmenting them to enhance the model's robustness.
Model Design: Use a CNN architecture (e.g., ResNet, Inception, or MobileNet) to learn features from the images and classify them into appropriate categories.
Training: Train the model using a labeled dataset, applying techniques like transfer learning, data augmentation, and regularization to improve accuracy and generalization.
Deployment: Implement the model on edge devices like smartphones or waste sorting robots, enabling real-time garbage classification.
Continuous Improvement: Update the model with new data and retrain periodically to adapt to new types of waste and improve performance.
This solution leverages deep learning's power to automate waste sorting, increasing recycling efficiency and promoting environmental sustainability.
</a:t>
            </a:r>
            <a:endParaRPr lang="en-IN" sz="280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048617" name="Google Shape;121;p17"/>
          <p:cNvSpPr txBox="1">
            <a:spLocks noGrp="1"/>
          </p:cNvSpPr>
          <p:nvPr>
            <p:ph type="ctrTitle"/>
          </p:nvPr>
        </p:nvSpPr>
        <p:spPr>
          <a:xfrm>
            <a:off x="3683635" y="896620"/>
            <a:ext cx="4110990" cy="82296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solidFill>
                  <a:schemeClr val="bg2"/>
                </a:solidFill>
                <a:latin typeface="Arial" panose="020B0604020202020204" pitchFamily="34" charset="0"/>
                <a:ea typeface="Arial" panose="020B0604020202020204"/>
                <a:cs typeface="Arial" panose="020B0604020202020204" pitchFamily="34" charset="0"/>
                <a:sym typeface="Arial" panose="020B0604020202020204"/>
              </a:rPr>
              <a:t>System architecture</a:t>
            </a:r>
          </a:p>
        </p:txBody>
      </p:sp>
      <p:sp>
        <p:nvSpPr>
          <p:cNvPr id="1048618"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pic>
        <p:nvPicPr>
          <p:cNvPr id="2097161" name="Picture 2097160"/>
          <p:cNvPicPr>
            <a:picLocks/>
          </p:cNvPicPr>
          <p:nvPr/>
        </p:nvPicPr>
        <p:blipFill>
          <a:blip r:embed="rId3"/>
          <a:stretch>
            <a:fillRect/>
          </a:stretch>
        </p:blipFill>
        <p:spPr>
          <a:xfrm>
            <a:off x="262981" y="1989021"/>
            <a:ext cx="10952298" cy="450385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26" name="TextBox 1048725"/>
          <p:cNvSpPr txBox="1"/>
          <p:nvPr/>
        </p:nvSpPr>
        <p:spPr>
          <a:xfrm>
            <a:off x="329563" y="917220"/>
            <a:ext cx="5984221" cy="497839"/>
          </a:xfrm>
          <a:prstGeom prst="rect">
            <a:avLst/>
          </a:prstGeom>
        </p:spPr>
        <p:txBody>
          <a:bodyPr wrap="square" rtlCol="0">
            <a:spAutoFit/>
          </a:bodyPr>
          <a:lstStyle/>
          <a:p>
            <a:r>
              <a:rPr lang="en-US" altLang="en-IN" sz="2400">
                <a:solidFill>
                  <a:srgbClr val="000000"/>
                </a:solidFill>
              </a:rPr>
              <a:t>STEP-BY-STEP PROCESSING :</a:t>
            </a:r>
            <a:endParaRPr lang="en-IN" sz="2800">
              <a:solidFill>
                <a:srgbClr val="000000"/>
              </a:solidFill>
            </a:endParaRPr>
          </a:p>
        </p:txBody>
      </p:sp>
      <p:sp>
        <p:nvSpPr>
          <p:cNvPr id="1048728" name="TextBox 1048727"/>
          <p:cNvSpPr txBox="1"/>
          <p:nvPr/>
        </p:nvSpPr>
        <p:spPr>
          <a:xfrm>
            <a:off x="18723" y="1737964"/>
            <a:ext cx="11810823" cy="701040"/>
          </a:xfrm>
          <a:prstGeom prst="rect">
            <a:avLst/>
          </a:prstGeom>
        </p:spPr>
        <p:txBody>
          <a:bodyPr wrap="square" rtlCol="0">
            <a:spAutoFit/>
          </a:bodyPr>
          <a:lstStyle/>
          <a:p>
            <a:r>
              <a:rPr lang="en-US" altLang="en-IN" sz="1800">
                <a:solidFill>
                  <a:srgbClr val="000000"/>
                </a:solidFill>
              </a:rPr>
              <a:t>          </a:t>
            </a:r>
            <a:r>
              <a:rPr lang="en-IN" sz="1800">
                <a:solidFill>
                  <a:srgbClr val="000000"/>
                </a:solidFill>
              </a:rPr>
              <a:t>A processing unit, typically called a **CPU** (Central Processing Unit), is the primary component of a computer responsible for executing instructions.</a:t>
            </a:r>
            <a:endParaRPr lang="en-IN" sz="2800">
              <a:solidFill>
                <a:srgbClr val="000000"/>
              </a:solidFill>
            </a:endParaRPr>
          </a:p>
        </p:txBody>
      </p:sp>
      <p:sp>
        <p:nvSpPr>
          <p:cNvPr id="1048731" name="TextBox 1048730"/>
          <p:cNvSpPr txBox="1"/>
          <p:nvPr/>
        </p:nvSpPr>
        <p:spPr>
          <a:xfrm>
            <a:off x="0" y="2439003"/>
            <a:ext cx="11535089" cy="701040"/>
          </a:xfrm>
          <a:prstGeom prst="rect">
            <a:avLst/>
          </a:prstGeom>
        </p:spPr>
        <p:txBody>
          <a:bodyPr wrap="square" rtlCol="0">
            <a:spAutoFit/>
          </a:bodyPr>
          <a:lstStyle/>
          <a:p>
            <a:r>
              <a:rPr lang="en-US" altLang="en-IN" sz="1800">
                <a:solidFill>
                  <a:srgbClr val="000000"/>
                </a:solidFill>
              </a:rPr>
              <a:t>           </a:t>
            </a:r>
            <a:r>
              <a:rPr lang="en-IN" sz="1800">
                <a:solidFill>
                  <a:srgbClr val="000000"/>
                </a:solidFill>
              </a:rPr>
              <a:t>A **servo** (short for "servomechanism") is a type of motor that is used to control the position, speed, or torque of a mechanical system. </a:t>
            </a:r>
            <a:endParaRPr lang="en-IN" sz="2800">
              <a:solidFill>
                <a:srgbClr val="000000"/>
              </a:solidFill>
            </a:endParaRPr>
          </a:p>
        </p:txBody>
      </p:sp>
      <p:sp>
        <p:nvSpPr>
          <p:cNvPr id="1048732" name="TextBox 1048731"/>
          <p:cNvSpPr txBox="1"/>
          <p:nvPr/>
        </p:nvSpPr>
        <p:spPr>
          <a:xfrm>
            <a:off x="19011" y="3219450"/>
            <a:ext cx="12175276" cy="701040"/>
          </a:xfrm>
          <a:prstGeom prst="rect">
            <a:avLst/>
          </a:prstGeom>
        </p:spPr>
        <p:txBody>
          <a:bodyPr wrap="square" rtlCol="0">
            <a:spAutoFit/>
          </a:bodyPr>
          <a:lstStyle/>
          <a:p>
            <a:r>
              <a:rPr lang="en-US" altLang="en-IN" sz="1800">
                <a:solidFill>
                  <a:srgbClr val="000000"/>
                </a:solidFill>
              </a:rPr>
              <a:t>           </a:t>
            </a:r>
            <a:r>
              <a:rPr lang="en-IN" sz="1800">
                <a:solidFill>
                  <a:srgbClr val="000000"/>
                </a:solidFill>
              </a:rPr>
              <a:t>A camera is a device used to capture images or videos. It works by using a lens to focus light from a scene onto a sensor or film, which then records the image.</a:t>
            </a:r>
            <a:endParaRPr lang="en-IN" sz="2800">
              <a:solidFill>
                <a:srgbClr val="000000"/>
              </a:solidFill>
            </a:endParaRPr>
          </a:p>
        </p:txBody>
      </p:sp>
      <p:sp>
        <p:nvSpPr>
          <p:cNvPr id="1048733" name="TextBox 1048732"/>
          <p:cNvSpPr txBox="1"/>
          <p:nvPr/>
        </p:nvSpPr>
        <p:spPr>
          <a:xfrm>
            <a:off x="169830" y="4163986"/>
            <a:ext cx="11873639" cy="701040"/>
          </a:xfrm>
          <a:prstGeom prst="rect">
            <a:avLst/>
          </a:prstGeom>
        </p:spPr>
        <p:txBody>
          <a:bodyPr wrap="square" rtlCol="0">
            <a:spAutoFit/>
          </a:bodyPr>
          <a:lstStyle/>
          <a:p>
            <a:r>
              <a:rPr lang="en-US" altLang="en-IN" sz="1800">
                <a:solidFill>
                  <a:srgbClr val="000000"/>
                </a:solidFill>
              </a:rPr>
              <a:t>         </a:t>
            </a:r>
            <a:r>
              <a:rPr lang="en-IN" sz="1800">
                <a:solidFill>
                  <a:srgbClr val="000000"/>
                </a:solidFill>
              </a:rPr>
              <a:t>A roller is a cylindrical tool or machine used for various purposes. In construction, it's used to compact soil, asphalt, or gravel. In printing, a roller applies ink to the surface</a:t>
            </a:r>
            <a:r>
              <a:rPr lang="en-US" altLang="en-IN" sz="1800">
                <a:solidFill>
                  <a:srgbClr val="000000"/>
                </a:solidFill>
              </a:rPr>
              <a:t>.</a:t>
            </a:r>
            <a:endParaRPr lang="en-IN" sz="2800">
              <a:solidFill>
                <a:srgbClr val="000000"/>
              </a:solidFill>
            </a:endParaRPr>
          </a:p>
        </p:txBody>
      </p:sp>
      <p:sp>
        <p:nvSpPr>
          <p:cNvPr id="1048735" name="TextBox 1048734"/>
          <p:cNvSpPr txBox="1"/>
          <p:nvPr/>
        </p:nvSpPr>
        <p:spPr>
          <a:xfrm>
            <a:off x="18723" y="5108521"/>
            <a:ext cx="12105168" cy="751840"/>
          </a:xfrm>
          <a:prstGeom prst="rect">
            <a:avLst/>
          </a:prstGeom>
        </p:spPr>
        <p:txBody>
          <a:bodyPr wrap="square" rtlCol="0">
            <a:spAutoFit/>
          </a:bodyPr>
          <a:lstStyle/>
          <a:p>
            <a:r>
              <a:rPr lang="en-US" altLang="en-IN" sz="2000">
                <a:solidFill>
                  <a:srgbClr val="000000"/>
                </a:solidFill>
              </a:rPr>
              <a:t>            </a:t>
            </a:r>
            <a:r>
              <a:rPr lang="en-IN" sz="2000">
                <a:solidFill>
                  <a:srgbClr val="000000"/>
                </a:solidFill>
              </a:rPr>
              <a:t>Digestible" refers to something that is easy to understand or process. It can apply to food (something that can be broken down by the body) or information (something that is easy to comprehend)</a:t>
            </a:r>
            <a:endParaRPr lang="en-IN" sz="2800">
              <a:solidFill>
                <a:srgbClr val="000000"/>
              </a:solidFill>
            </a:endParaRP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048624"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solidFill>
                  <a:schemeClr val="bg2"/>
                </a:solidFill>
                <a:latin typeface="Arial" panose="020B0604020202020204"/>
                <a:ea typeface="Arial" panose="020B0604020202020204"/>
                <a:cs typeface="Arial" panose="020B0604020202020204"/>
                <a:sym typeface="Arial" panose="020B0604020202020204"/>
              </a:rPr>
              <a:t>GitHub Link</a:t>
            </a:r>
          </a:p>
        </p:txBody>
      </p:sp>
      <p:sp>
        <p:nvSpPr>
          <p:cNvPr id="1048625"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algn="ctr"/>
            <a:r>
              <a:rPr lang="en-US" sz="2800" dirty="0">
                <a:effectLst/>
                <a:latin typeface="Times New Roman" panose="02020603050405020304" pitchFamily="18" charset="0"/>
                <a:ea typeface="Times New Roman" panose="02020603050405020304" pitchFamily="18" charset="0"/>
              </a:rPr>
              <a:t> </a:t>
            </a:r>
            <a:endParaRPr lang="en-IN" sz="2800" dirty="0">
              <a:effectLst/>
              <a:latin typeface="Times New Roman" panose="02020603050405020304" pitchFamily="18" charset="0"/>
              <a:ea typeface="Times New Roman" panose="02020603050405020304" pitchFamily="18" charset="0"/>
            </a:endParaRPr>
          </a:p>
          <a:p>
            <a:pPr marL="0" lvl="0" indent="0" algn="ctr" rtl="0">
              <a:lnSpc>
                <a:spcPct val="90000"/>
              </a:lnSpc>
              <a:spcBef>
                <a:spcPts val="0"/>
              </a:spcBef>
              <a:spcAft>
                <a:spcPts val="0"/>
              </a:spcAft>
              <a:buClr>
                <a:schemeClr val="dk1"/>
              </a:buClr>
              <a:buSzPts val="2600"/>
              <a:buNone/>
            </a:pPr>
            <a:endParaRPr sz="2800" b="1" dirty="0">
              <a:latin typeface="Times New Roman" panose="02020603050405020304" pitchFamily="18" charset="0"/>
              <a:cs typeface="Times New Roman" panose="02020603050405020304" pitchFamily="18" charset="0"/>
            </a:endParaRPr>
          </a:p>
        </p:txBody>
      </p:sp>
      <p:sp>
        <p:nvSpPr>
          <p:cNvPr id="1048626"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
        <p:nvSpPr>
          <p:cNvPr id="3" name="TextBox 2">
            <a:extLst>
              <a:ext uri="{FF2B5EF4-FFF2-40B4-BE49-F238E27FC236}">
                <a16:creationId xmlns:a16="http://schemas.microsoft.com/office/drawing/2014/main" id="{DD3D72B4-2835-DBC3-3C92-D36B6A7A1C01}"/>
              </a:ext>
            </a:extLst>
          </p:cNvPr>
          <p:cNvSpPr txBox="1"/>
          <p:nvPr/>
        </p:nvSpPr>
        <p:spPr>
          <a:xfrm>
            <a:off x="1838636" y="2588040"/>
            <a:ext cx="8514726" cy="584775"/>
          </a:xfrm>
          <a:prstGeom prst="rect">
            <a:avLst/>
          </a:prstGeom>
          <a:noFill/>
        </p:spPr>
        <p:txBody>
          <a:bodyPr wrap="square">
            <a:spAutoFit/>
          </a:bodyPr>
          <a:lstStyle/>
          <a:p>
            <a:r>
              <a:rPr lang="en-US" sz="1600" dirty="0">
                <a:latin typeface="+mn-lt"/>
              </a:rPr>
              <a:t>https://github.com/sriramkamarajan/sriram.k/blob/main/Waste_Garbage_Collection_improve.ipynb</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048629"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200" b="1" dirty="0">
                <a:solidFill>
                  <a:schemeClr val="bg2"/>
                </a:solidFill>
                <a:latin typeface="Arial" panose="020B0604020202020204"/>
                <a:ea typeface="Arial" panose="020B0604020202020204"/>
                <a:cs typeface="Arial" panose="020B0604020202020204"/>
                <a:sym typeface="Arial" panose="020B0604020202020204"/>
              </a:rPr>
              <a:t>Project Demo(Recorded Video)</a:t>
            </a:r>
          </a:p>
        </p:txBody>
      </p:sp>
      <p:sp>
        <p:nvSpPr>
          <p:cNvPr id="1048630"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 </a:t>
            </a:r>
            <a:r>
              <a:rPr lang="en-US" dirty="0" err="1"/>
              <a:t>Edunet</a:t>
            </a:r>
            <a:r>
              <a:rPr lang="en-US" dirty="0"/>
              <a:t> Foundation. All rights reserved.</a:t>
            </a:r>
            <a:endParaRPr dirty="0"/>
          </a:p>
        </p:txBody>
      </p:sp>
      <p:pic>
        <p:nvPicPr>
          <p:cNvPr id="2" name="sriram.k_Waste_Garbage_Collection_improve.ipynb at main · sriramkamarajan_sriram.k - Google Chrome 2024-11-10 05-47-45">
            <a:hlinkClick r:id="" action="ppaction://media"/>
            <a:extLst>
              <a:ext uri="{FF2B5EF4-FFF2-40B4-BE49-F238E27FC236}">
                <a16:creationId xmlns:a16="http://schemas.microsoft.com/office/drawing/2014/main" id="{6E7AE325-FFFF-38FA-CC31-5A9961D2856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194561" y="1842868"/>
            <a:ext cx="7427741" cy="418901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64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TotalTime>
  <Words>1464</Words>
  <Application>Microsoft Office PowerPoint</Application>
  <PresentationFormat>Widescreen</PresentationFormat>
  <Paragraphs>55</Paragraphs>
  <Slides>13</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Times New Roman</vt:lpstr>
      <vt:lpstr>Wingdings</vt:lpstr>
      <vt:lpstr>Office Theme</vt:lpstr>
      <vt:lpstr>INTELLIGENT GARBAGE CLASSIFICATION USING DEEP LEARNING </vt:lpstr>
      <vt:lpstr>OUTLINE</vt:lpstr>
      <vt:lpstr>PowerPoint Presentation</vt:lpstr>
      <vt:lpstr>Problem Statement</vt:lpstr>
      <vt:lpstr>Proposed Solution</vt:lpstr>
      <vt:lpstr>System architecture</vt:lpstr>
      <vt:lpstr>PowerPoint Presentation</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DEVA</dc:creator>
  <cp:lastModifiedBy>ELCOT</cp:lastModifiedBy>
  <cp:revision>2</cp:revision>
  <dcterms:created xsi:type="dcterms:W3CDTF">2024-11-08T21:51:00Z</dcterms:created>
  <dcterms:modified xsi:type="dcterms:W3CDTF">2024-11-10T14:08:20Z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FD777973C38A4942904F5B30757C85BA_13</vt:lpwstr>
  </property>
  <property fmtid="{D5CDD505-2E9C-101B-9397-08002B2CF9AE}" pid="3" name="KSOProductBuildVer">
    <vt:lpwstr>1033-12.2.0.18638</vt:lpwstr>
  </property>
</Properties>
</file>